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78" r:id="rId5"/>
    <p:sldId id="268" r:id="rId6"/>
    <p:sldId id="262" r:id="rId7"/>
    <p:sldId id="261" r:id="rId8"/>
    <p:sldId id="259" r:id="rId9"/>
    <p:sldId id="280" r:id="rId10"/>
    <p:sldId id="281" r:id="rId11"/>
    <p:sldId id="282" r:id="rId12"/>
    <p:sldId id="264" r:id="rId13"/>
    <p:sldId id="283" r:id="rId14"/>
    <p:sldId id="272" r:id="rId15"/>
  </p:sldIdLst>
  <p:sldSz cx="18288000" cy="10287000"/>
  <p:notesSz cx="6858000" cy="9144000"/>
  <p:embeddedFontLst>
    <p:embeddedFont>
      <p:font typeface="Archivo Black" panose="020B0A03020202020B04" pitchFamily="34" charset="77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uce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9" autoAdjust="0"/>
    <p:restoredTop sz="94582" autoAdjust="0"/>
  </p:normalViewPr>
  <p:slideViewPr>
    <p:cSldViewPr>
      <p:cViewPr varScale="1">
        <p:scale>
          <a:sx n="78" d="100"/>
          <a:sy n="78" d="100"/>
        </p:scale>
        <p:origin x="19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801249" y="7098401"/>
            <a:ext cx="0" cy="1275568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3426681" y="1322991"/>
            <a:ext cx="0" cy="1526888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16415583" y="2732335"/>
            <a:ext cx="0" cy="97472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39136" y="7701877"/>
            <a:ext cx="3199057" cy="1630302"/>
          </a:xfrm>
          <a:custGeom>
            <a:avLst/>
            <a:gdLst/>
            <a:ahLst/>
            <a:cxnLst/>
            <a:rect l="l" t="t" r="r" b="b"/>
            <a:pathLst>
              <a:path w="3199057" h="1630302">
                <a:moveTo>
                  <a:pt x="0" y="0"/>
                </a:moveTo>
                <a:lnTo>
                  <a:pt x="3199057" y="0"/>
                </a:lnTo>
                <a:lnTo>
                  <a:pt x="3199057" y="1630302"/>
                </a:lnTo>
                <a:lnTo>
                  <a:pt x="0" y="1630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17619957" y="6661885"/>
            <a:ext cx="0" cy="1526888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83234" y="2781406"/>
            <a:ext cx="4902235" cy="4902235"/>
          </a:xfrm>
          <a:custGeom>
            <a:avLst/>
            <a:gdLst/>
            <a:ahLst/>
            <a:cxnLst/>
            <a:rect l="l" t="t" r="r" b="b"/>
            <a:pathLst>
              <a:path w="4902235" h="4902235">
                <a:moveTo>
                  <a:pt x="0" y="0"/>
                </a:moveTo>
                <a:lnTo>
                  <a:pt x="4902235" y="0"/>
                </a:lnTo>
                <a:lnTo>
                  <a:pt x="4902235" y="4902235"/>
                </a:lnTo>
                <a:lnTo>
                  <a:pt x="0" y="490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9837281" y="8355733"/>
            <a:ext cx="2840427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7423087" y="8170536"/>
            <a:ext cx="149456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004741" y="1304755"/>
            <a:ext cx="2440176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4624353" y="3688825"/>
            <a:ext cx="1772994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5387796" y="6626748"/>
            <a:ext cx="2250396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9630300" y="5034418"/>
            <a:ext cx="1772994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549021" y="765662"/>
            <a:ext cx="1784673" cy="1784673"/>
          </a:xfrm>
          <a:custGeom>
            <a:avLst/>
            <a:gdLst/>
            <a:ahLst/>
            <a:cxnLst/>
            <a:rect l="l" t="t" r="r" b="b"/>
            <a:pathLst>
              <a:path w="1784673" h="1784673">
                <a:moveTo>
                  <a:pt x="0" y="0"/>
                </a:moveTo>
                <a:lnTo>
                  <a:pt x="1784673" y="0"/>
                </a:lnTo>
                <a:lnTo>
                  <a:pt x="1784673" y="1784673"/>
                </a:lnTo>
                <a:lnTo>
                  <a:pt x="0" y="1784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92382" y="7411520"/>
            <a:ext cx="2211016" cy="2211016"/>
          </a:xfrm>
          <a:custGeom>
            <a:avLst/>
            <a:gdLst/>
            <a:ahLst/>
            <a:cxnLst/>
            <a:rect l="l" t="t" r="r" b="b"/>
            <a:pathLst>
              <a:path w="2211016" h="2211016">
                <a:moveTo>
                  <a:pt x="0" y="0"/>
                </a:moveTo>
                <a:lnTo>
                  <a:pt x="2211016" y="0"/>
                </a:lnTo>
                <a:lnTo>
                  <a:pt x="2211016" y="2211016"/>
                </a:lnTo>
                <a:lnTo>
                  <a:pt x="0" y="2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744185" y="4505979"/>
            <a:ext cx="1187459" cy="1187459"/>
          </a:xfrm>
          <a:custGeom>
            <a:avLst/>
            <a:gdLst/>
            <a:ahLst/>
            <a:cxnLst/>
            <a:rect l="l" t="t" r="r" b="b"/>
            <a:pathLst>
              <a:path w="1187459" h="1187459">
                <a:moveTo>
                  <a:pt x="0" y="0"/>
                </a:moveTo>
                <a:lnTo>
                  <a:pt x="1187460" y="0"/>
                </a:lnTo>
                <a:lnTo>
                  <a:pt x="1187460" y="1187460"/>
                </a:lnTo>
                <a:lnTo>
                  <a:pt x="0" y="11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633903" y="1304755"/>
            <a:ext cx="1526888" cy="1526888"/>
          </a:xfrm>
          <a:custGeom>
            <a:avLst/>
            <a:gdLst/>
            <a:ahLst/>
            <a:cxnLst/>
            <a:rect l="l" t="t" r="r" b="b"/>
            <a:pathLst>
              <a:path w="1526888" h="1526888">
                <a:moveTo>
                  <a:pt x="0" y="0"/>
                </a:moveTo>
                <a:lnTo>
                  <a:pt x="1526887" y="0"/>
                </a:lnTo>
                <a:lnTo>
                  <a:pt x="1526887" y="1526888"/>
                </a:lnTo>
                <a:lnTo>
                  <a:pt x="0" y="1526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969370" y="1414138"/>
            <a:ext cx="892425" cy="1113002"/>
          </a:xfrm>
          <a:custGeom>
            <a:avLst/>
            <a:gdLst/>
            <a:ahLst/>
            <a:cxnLst/>
            <a:rect l="l" t="t" r="r" b="b"/>
            <a:pathLst>
              <a:path w="892425" h="1113002">
                <a:moveTo>
                  <a:pt x="0" y="0"/>
                </a:moveTo>
                <a:lnTo>
                  <a:pt x="892425" y="0"/>
                </a:lnTo>
                <a:lnTo>
                  <a:pt x="892425" y="1113001"/>
                </a:lnTo>
                <a:lnTo>
                  <a:pt x="0" y="1113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919202" y="4624740"/>
            <a:ext cx="837426" cy="758251"/>
          </a:xfrm>
          <a:custGeom>
            <a:avLst/>
            <a:gdLst/>
            <a:ahLst/>
            <a:cxnLst/>
            <a:rect l="l" t="t" r="r" b="b"/>
            <a:pathLst>
              <a:path w="837426" h="758251">
                <a:moveTo>
                  <a:pt x="0" y="0"/>
                </a:moveTo>
                <a:lnTo>
                  <a:pt x="837426" y="0"/>
                </a:lnTo>
                <a:lnTo>
                  <a:pt x="837426" y="758251"/>
                </a:lnTo>
                <a:lnTo>
                  <a:pt x="0" y="758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354750" y="7885652"/>
            <a:ext cx="1457686" cy="1033632"/>
          </a:xfrm>
          <a:custGeom>
            <a:avLst/>
            <a:gdLst/>
            <a:ahLst/>
            <a:cxnLst/>
            <a:rect l="l" t="t" r="r" b="b"/>
            <a:pathLst>
              <a:path w="1457686" h="1033632">
                <a:moveTo>
                  <a:pt x="0" y="0"/>
                </a:moveTo>
                <a:lnTo>
                  <a:pt x="1457687" y="0"/>
                </a:lnTo>
                <a:lnTo>
                  <a:pt x="1457687" y="1033632"/>
                </a:lnTo>
                <a:lnTo>
                  <a:pt x="0" y="1033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065452" y="3424705"/>
            <a:ext cx="3437590" cy="3437590"/>
          </a:xfrm>
          <a:custGeom>
            <a:avLst/>
            <a:gdLst/>
            <a:ahLst/>
            <a:cxnLst/>
            <a:rect l="l" t="t" r="r" b="b"/>
            <a:pathLst>
              <a:path w="3437590" h="3437590">
                <a:moveTo>
                  <a:pt x="0" y="0"/>
                </a:moveTo>
                <a:lnTo>
                  <a:pt x="3437591" y="0"/>
                </a:lnTo>
                <a:lnTo>
                  <a:pt x="3437591" y="3437590"/>
                </a:lnTo>
                <a:lnTo>
                  <a:pt x="0" y="3437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28700" y="5885016"/>
            <a:ext cx="6951804" cy="1553738"/>
            <a:chOff x="0" y="0"/>
            <a:chExt cx="645708" cy="2006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5708" cy="200666"/>
            </a:xfrm>
            <a:custGeom>
              <a:avLst/>
              <a:gdLst/>
              <a:ahLst/>
              <a:cxnLst/>
              <a:rect l="l" t="t" r="r" b="b"/>
              <a:pathLst>
                <a:path w="645708" h="200666">
                  <a:moveTo>
                    <a:pt x="100333" y="0"/>
                  </a:moveTo>
                  <a:lnTo>
                    <a:pt x="545375" y="0"/>
                  </a:lnTo>
                  <a:cubicBezTo>
                    <a:pt x="600787" y="0"/>
                    <a:pt x="645708" y="44921"/>
                    <a:pt x="645708" y="100333"/>
                  </a:cubicBezTo>
                  <a:lnTo>
                    <a:pt x="645708" y="100333"/>
                  </a:lnTo>
                  <a:cubicBezTo>
                    <a:pt x="645708" y="126943"/>
                    <a:pt x="635137" y="152463"/>
                    <a:pt x="616321" y="171279"/>
                  </a:cubicBezTo>
                  <a:cubicBezTo>
                    <a:pt x="597505" y="190095"/>
                    <a:pt x="571985" y="200666"/>
                    <a:pt x="545375" y="200666"/>
                  </a:cubicBezTo>
                  <a:lnTo>
                    <a:pt x="100333" y="200666"/>
                  </a:lnTo>
                  <a:cubicBezTo>
                    <a:pt x="44921" y="200666"/>
                    <a:pt x="0" y="155745"/>
                    <a:pt x="0" y="100333"/>
                  </a:cubicBezTo>
                  <a:lnTo>
                    <a:pt x="0" y="100333"/>
                  </a:lnTo>
                  <a:cubicBezTo>
                    <a:pt x="0" y="44921"/>
                    <a:pt x="44921" y="0"/>
                    <a:pt x="100333" y="0"/>
                  </a:cubicBezTo>
                  <a:close/>
                </a:path>
              </a:pathLst>
            </a:custGeom>
            <a:solidFill>
              <a:srgbClr val="FF99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45708" cy="238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02794" y="6062682"/>
            <a:ext cx="6603615" cy="119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SENTIMENT AFFECTS PRODUCT RATING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941613"/>
            <a:ext cx="7715485" cy="178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25"/>
              </a:lnSpc>
            </a:pPr>
            <a:r>
              <a:rPr lang="en-US" sz="48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CUSTOMER REVIEWS SENTIMENT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2740265"/>
            <a:ext cx="6293818" cy="133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AMAZON </a:t>
            </a:r>
          </a:p>
        </p:txBody>
      </p:sp>
      <p:sp>
        <p:nvSpPr>
          <p:cNvPr id="29" name="Freeform 29"/>
          <p:cNvSpPr/>
          <p:nvPr/>
        </p:nvSpPr>
        <p:spPr>
          <a:xfrm>
            <a:off x="8511095" y="7747262"/>
            <a:ext cx="1536761" cy="1310438"/>
          </a:xfrm>
          <a:custGeom>
            <a:avLst/>
            <a:gdLst/>
            <a:ahLst/>
            <a:cxnLst/>
            <a:rect l="l" t="t" r="r" b="b"/>
            <a:pathLst>
              <a:path w="1536761" h="1310438">
                <a:moveTo>
                  <a:pt x="0" y="0"/>
                </a:moveTo>
                <a:lnTo>
                  <a:pt x="1536760" y="0"/>
                </a:lnTo>
                <a:lnTo>
                  <a:pt x="1536760" y="1310437"/>
                </a:lnTo>
                <a:lnTo>
                  <a:pt x="0" y="1310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9777548" y="1171588"/>
            <a:ext cx="1331750" cy="799050"/>
          </a:xfrm>
          <a:custGeom>
            <a:avLst/>
            <a:gdLst/>
            <a:ahLst/>
            <a:cxnLst/>
            <a:rect l="l" t="t" r="r" b="b"/>
            <a:pathLst>
              <a:path w="1331750" h="799050">
                <a:moveTo>
                  <a:pt x="0" y="0"/>
                </a:moveTo>
                <a:lnTo>
                  <a:pt x="1331750" y="0"/>
                </a:lnTo>
                <a:lnTo>
                  <a:pt x="1331750" y="799050"/>
                </a:lnTo>
                <a:lnTo>
                  <a:pt x="0" y="799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BECE9-78B7-8C21-FD33-BD3BE246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BD0E98A-591A-5C4A-084D-B4F781670601}"/>
              </a:ext>
            </a:extLst>
          </p:cNvPr>
          <p:cNvSpPr/>
          <p:nvPr/>
        </p:nvSpPr>
        <p:spPr>
          <a:xfrm>
            <a:off x="16949315" y="746577"/>
            <a:ext cx="0" cy="211784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F27767-5EE5-6583-757A-0969F4436625}"/>
              </a:ext>
            </a:extLst>
          </p:cNvPr>
          <p:cNvSpPr txBox="1"/>
          <p:nvPr/>
        </p:nvSpPr>
        <p:spPr>
          <a:xfrm>
            <a:off x="1028700" y="1152525"/>
            <a:ext cx="1485739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EXPLORATORY DATA ANALYSIS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020919F-4743-01C9-9F0D-0562ECE29F8F}"/>
              </a:ext>
            </a:extLst>
          </p:cNvPr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06DAC3C-2CEE-CF07-E3C6-C7FD611B63EB}"/>
              </a:ext>
            </a:extLst>
          </p:cNvPr>
          <p:cNvSpPr/>
          <p:nvPr/>
        </p:nvSpPr>
        <p:spPr>
          <a:xfrm>
            <a:off x="-1942933" y="624746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 descr="A red and blue squares&#10;&#10;Description automatically generated">
            <a:extLst>
              <a:ext uri="{FF2B5EF4-FFF2-40B4-BE49-F238E27FC236}">
                <a16:creationId xmlns:a16="http://schemas.microsoft.com/office/drawing/2014/main" id="{EBB25797-FBA3-4181-2A94-0C9BAD456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864423"/>
            <a:ext cx="7639689" cy="6045199"/>
          </a:xfrm>
          <a:prstGeom prst="rect">
            <a:avLst/>
          </a:prstGeom>
        </p:spPr>
      </p:pic>
      <p:pic>
        <p:nvPicPr>
          <p:cNvPr id="11" name="Picture 10" descr="A blue and white squares with white text&#10;&#10;Description automatically generated">
            <a:extLst>
              <a:ext uri="{FF2B5EF4-FFF2-40B4-BE49-F238E27FC236}">
                <a16:creationId xmlns:a16="http://schemas.microsoft.com/office/drawing/2014/main" id="{6F3570BB-E53A-D9A1-E385-BBEA8615E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51" y="2864422"/>
            <a:ext cx="7322161" cy="60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096F4-19C6-B489-4D74-A9EB8AB5D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68FD8C-D2F7-A622-2E31-ACFA524072FB}"/>
              </a:ext>
            </a:extLst>
          </p:cNvPr>
          <p:cNvSpPr/>
          <p:nvPr/>
        </p:nvSpPr>
        <p:spPr>
          <a:xfrm>
            <a:off x="16949315" y="746577"/>
            <a:ext cx="0" cy="211784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49BA45D-C53D-8982-E004-1223CF41E145}"/>
              </a:ext>
            </a:extLst>
          </p:cNvPr>
          <p:cNvSpPr txBox="1"/>
          <p:nvPr/>
        </p:nvSpPr>
        <p:spPr>
          <a:xfrm>
            <a:off x="1028700" y="1152525"/>
            <a:ext cx="1485739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EXPLORATORY DATA ANALYSIS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09943CA-B140-9630-2023-930C04EF507B}"/>
              </a:ext>
            </a:extLst>
          </p:cNvPr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C1DC3AA-AA71-F4D4-10F5-26CE797598DC}"/>
              </a:ext>
            </a:extLst>
          </p:cNvPr>
          <p:cNvSpPr/>
          <p:nvPr/>
        </p:nvSpPr>
        <p:spPr>
          <a:xfrm>
            <a:off x="-1942933" y="624746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close up of words&#10;&#10;Description automatically generated">
            <a:extLst>
              <a:ext uri="{FF2B5EF4-FFF2-40B4-BE49-F238E27FC236}">
                <a16:creationId xmlns:a16="http://schemas.microsoft.com/office/drawing/2014/main" id="{97698B03-6108-F287-9A07-0710A80F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2" y="2853537"/>
            <a:ext cx="9524996" cy="64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28955" y="8526823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708833" y="572648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>
            <a:off x="16949315" y="746577"/>
            <a:ext cx="0" cy="1850373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81075" y="1047750"/>
            <a:ext cx="8706623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978025"/>
            <a:ext cx="1305407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2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Logistic Regression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1898079" y="8507773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 descr="A graph with numbers and a blue square&#10;&#10;Description automatically generated">
            <a:extLst>
              <a:ext uri="{FF2B5EF4-FFF2-40B4-BE49-F238E27FC236}">
                <a16:creationId xmlns:a16="http://schemas.microsoft.com/office/drawing/2014/main" id="{59CF076F-A6B4-8E50-A997-1E9A29DB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84" y="4179525"/>
            <a:ext cx="7288104" cy="5343703"/>
          </a:xfrm>
          <a:prstGeom prst="rect">
            <a:avLst/>
          </a:prstGeom>
        </p:spPr>
      </p:pic>
      <p:pic>
        <p:nvPicPr>
          <p:cNvPr id="18" name="Picture 17" descr="A graph with a red line&#10;&#10;Description automatically generated">
            <a:extLst>
              <a:ext uri="{FF2B5EF4-FFF2-40B4-BE49-F238E27FC236}">
                <a16:creationId xmlns:a16="http://schemas.microsoft.com/office/drawing/2014/main" id="{6B247F8D-3CEE-6555-EE1C-BE792B76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98" y="4179526"/>
            <a:ext cx="6772620" cy="5343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390A-6A70-E6BE-1987-5F35C2A37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62" y="2553878"/>
            <a:ext cx="12682956" cy="11342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E555A-D681-EFB2-D6C1-3868E93E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7FB13AD-F380-027F-C38E-60824D72EBAA}"/>
              </a:ext>
            </a:extLst>
          </p:cNvPr>
          <p:cNvSpPr/>
          <p:nvPr/>
        </p:nvSpPr>
        <p:spPr>
          <a:xfrm>
            <a:off x="4628955" y="8526823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C2549F7-61D8-9BFB-65DA-E0A261800C2E}"/>
              </a:ext>
            </a:extLst>
          </p:cNvPr>
          <p:cNvSpPr/>
          <p:nvPr/>
        </p:nvSpPr>
        <p:spPr>
          <a:xfrm>
            <a:off x="10708833" y="572648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587420A-803C-93F1-6513-18308AB160B8}"/>
              </a:ext>
            </a:extLst>
          </p:cNvPr>
          <p:cNvSpPr/>
          <p:nvPr/>
        </p:nvSpPr>
        <p:spPr>
          <a:xfrm flipH="1">
            <a:off x="16949315" y="746577"/>
            <a:ext cx="0" cy="1850373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6191C82-A0F3-FF98-E6C9-4AF2A754638E}"/>
              </a:ext>
            </a:extLst>
          </p:cNvPr>
          <p:cNvSpPr txBox="1"/>
          <p:nvPr/>
        </p:nvSpPr>
        <p:spPr>
          <a:xfrm>
            <a:off x="981075" y="1047750"/>
            <a:ext cx="8706623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VISUALIZATION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DAC1F1F9-1863-8450-8D93-D076F553FC7D}"/>
              </a:ext>
            </a:extLst>
          </p:cNvPr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C5BCA12-FC14-2954-4CFF-5A823F474F79}"/>
              </a:ext>
            </a:extLst>
          </p:cNvPr>
          <p:cNvSpPr/>
          <p:nvPr/>
        </p:nvSpPr>
        <p:spPr>
          <a:xfrm>
            <a:off x="-1898079" y="8507773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chart with yellow and blue squares&#10;&#10;Description automatically generated">
            <a:extLst>
              <a:ext uri="{FF2B5EF4-FFF2-40B4-BE49-F238E27FC236}">
                <a16:creationId xmlns:a16="http://schemas.microsoft.com/office/drawing/2014/main" id="{F96A0FD9-58E9-2092-CD64-7D23EC79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94" y="2781300"/>
            <a:ext cx="11201011" cy="70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65706" y="3086100"/>
            <a:ext cx="5893594" cy="4114800"/>
          </a:xfrm>
          <a:custGeom>
            <a:avLst/>
            <a:gdLst/>
            <a:ahLst/>
            <a:cxnLst/>
            <a:rect l="l" t="t" r="r" b="b"/>
            <a:pathLst>
              <a:path w="5893594" h="4114800">
                <a:moveTo>
                  <a:pt x="0" y="0"/>
                </a:moveTo>
                <a:lnTo>
                  <a:pt x="5893594" y="0"/>
                </a:lnTo>
                <a:lnTo>
                  <a:pt x="5893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0800" y="4682123"/>
            <a:ext cx="10665654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1885" y="7506076"/>
            <a:ext cx="38600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91885" y="8306262"/>
            <a:ext cx="3306074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Tractable Data &amp;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Retrieval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506076"/>
            <a:ext cx="355356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06262"/>
            <a:ext cx="40767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Implications for Stakeholders &amp; Ethical, Legal, Societal Implications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69549" y="7506076"/>
            <a:ext cx="379447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69549" y="8306262"/>
            <a:ext cx="3306074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EDA, Modeling &amp;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403320"/>
            <a:ext cx="10817103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u="none" strike="noStrike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1020408" y="3321684"/>
            <a:ext cx="3510281" cy="3510281"/>
          </a:xfrm>
          <a:custGeom>
            <a:avLst/>
            <a:gdLst/>
            <a:ahLst/>
            <a:cxnLst/>
            <a:rect l="l" t="t" r="r" b="b"/>
            <a:pathLst>
              <a:path w="3510281" h="3510281">
                <a:moveTo>
                  <a:pt x="0" y="0"/>
                </a:moveTo>
                <a:lnTo>
                  <a:pt x="3510282" y="0"/>
                </a:lnTo>
                <a:lnTo>
                  <a:pt x="3510282" y="3510282"/>
                </a:lnTo>
                <a:lnTo>
                  <a:pt x="0" y="351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42668" y="4093326"/>
            <a:ext cx="2465762" cy="193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4"/>
              </a:lnSpc>
              <a:spcBef>
                <a:spcPct val="0"/>
              </a:spcBef>
            </a:pPr>
            <a:r>
              <a:rPr lang="en-US" sz="14514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6983593" y="3321684"/>
            <a:ext cx="3510281" cy="3510281"/>
          </a:xfrm>
          <a:custGeom>
            <a:avLst/>
            <a:gdLst/>
            <a:ahLst/>
            <a:cxnLst/>
            <a:rect l="l" t="t" r="r" b="b"/>
            <a:pathLst>
              <a:path w="3510281" h="3510281">
                <a:moveTo>
                  <a:pt x="0" y="0"/>
                </a:moveTo>
                <a:lnTo>
                  <a:pt x="3510282" y="0"/>
                </a:lnTo>
                <a:lnTo>
                  <a:pt x="3510282" y="3510282"/>
                </a:lnTo>
                <a:lnTo>
                  <a:pt x="0" y="351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505853" y="4093326"/>
            <a:ext cx="2465762" cy="193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4"/>
              </a:lnSpc>
              <a:spcBef>
                <a:spcPct val="0"/>
              </a:spcBef>
            </a:pPr>
            <a:r>
              <a:rPr lang="en-US" sz="14514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193646" y="4390660"/>
            <a:ext cx="238374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0" y="4371610"/>
            <a:ext cx="1306175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10386008" y="4352560"/>
            <a:ext cx="1317260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H="1" flipV="1">
            <a:off x="4922917" y="6098769"/>
            <a:ext cx="2100447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11665168" y="4390660"/>
            <a:ext cx="0" cy="1310435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>
            <a:off x="4941967" y="3914248"/>
            <a:ext cx="0" cy="211784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11646118" y="5771790"/>
            <a:ext cx="1310435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>
            <a:off x="4452819" y="3834989"/>
            <a:ext cx="48914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759154" y="3321684"/>
            <a:ext cx="3510281" cy="3510281"/>
          </a:xfrm>
          <a:custGeom>
            <a:avLst/>
            <a:gdLst/>
            <a:ahLst/>
            <a:cxnLst/>
            <a:rect l="l" t="t" r="r" b="b"/>
            <a:pathLst>
              <a:path w="3510281" h="3510281">
                <a:moveTo>
                  <a:pt x="0" y="0"/>
                </a:moveTo>
                <a:lnTo>
                  <a:pt x="3510281" y="0"/>
                </a:lnTo>
                <a:lnTo>
                  <a:pt x="3510281" y="3510282"/>
                </a:lnTo>
                <a:lnTo>
                  <a:pt x="0" y="351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3289705" y="4093326"/>
            <a:ext cx="2465762" cy="193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4"/>
              </a:lnSpc>
              <a:spcBef>
                <a:spcPct val="0"/>
              </a:spcBef>
            </a:pPr>
            <a:r>
              <a:rPr lang="en-US" sz="14514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17624198" y="-383552"/>
            <a:ext cx="0" cy="4793262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383424" y="4959066"/>
            <a:ext cx="0" cy="1522812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311808" y="7853593"/>
            <a:ext cx="0" cy="1522812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375906" y="4959066"/>
            <a:ext cx="0" cy="1522812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356856" y="643823"/>
            <a:ext cx="0" cy="2230664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337806" y="7946826"/>
            <a:ext cx="0" cy="1522812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77866" y="3122716"/>
            <a:ext cx="2463811" cy="2463811"/>
          </a:xfrm>
          <a:custGeom>
            <a:avLst/>
            <a:gdLst/>
            <a:ahLst/>
            <a:cxnLst/>
            <a:rect l="l" t="t" r="r" b="b"/>
            <a:pathLst>
              <a:path w="2463811" h="2463811">
                <a:moveTo>
                  <a:pt x="0" y="0"/>
                </a:moveTo>
                <a:lnTo>
                  <a:pt x="2463812" y="0"/>
                </a:lnTo>
                <a:lnTo>
                  <a:pt x="2463812" y="2463812"/>
                </a:lnTo>
                <a:lnTo>
                  <a:pt x="0" y="246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51298" y="3122716"/>
            <a:ext cx="2463811" cy="2463811"/>
          </a:xfrm>
          <a:custGeom>
            <a:avLst/>
            <a:gdLst/>
            <a:ahLst/>
            <a:cxnLst/>
            <a:rect l="l" t="t" r="r" b="b"/>
            <a:pathLst>
              <a:path w="2463811" h="2463811">
                <a:moveTo>
                  <a:pt x="0" y="0"/>
                </a:moveTo>
                <a:lnTo>
                  <a:pt x="2463811" y="0"/>
                </a:lnTo>
                <a:lnTo>
                  <a:pt x="2463811" y="2463812"/>
                </a:lnTo>
                <a:lnTo>
                  <a:pt x="0" y="246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70568" y="6548553"/>
            <a:ext cx="2463811" cy="2463811"/>
          </a:xfrm>
          <a:custGeom>
            <a:avLst/>
            <a:gdLst/>
            <a:ahLst/>
            <a:cxnLst/>
            <a:rect l="l" t="t" r="r" b="b"/>
            <a:pathLst>
              <a:path w="2463811" h="2463811">
                <a:moveTo>
                  <a:pt x="0" y="0"/>
                </a:moveTo>
                <a:lnTo>
                  <a:pt x="2463812" y="0"/>
                </a:lnTo>
                <a:lnTo>
                  <a:pt x="2463812" y="2463811"/>
                </a:lnTo>
                <a:lnTo>
                  <a:pt x="0" y="2463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6548553"/>
            <a:ext cx="2463811" cy="2463811"/>
          </a:xfrm>
          <a:custGeom>
            <a:avLst/>
            <a:gdLst/>
            <a:ahLst/>
            <a:cxnLst/>
            <a:rect l="l" t="t" r="r" b="b"/>
            <a:pathLst>
              <a:path w="2463811" h="2463811">
                <a:moveTo>
                  <a:pt x="0" y="0"/>
                </a:moveTo>
                <a:lnTo>
                  <a:pt x="2463811" y="0"/>
                </a:lnTo>
                <a:lnTo>
                  <a:pt x="2463811" y="2463811"/>
                </a:lnTo>
                <a:lnTo>
                  <a:pt x="0" y="2463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639201" y="3379154"/>
            <a:ext cx="1473409" cy="1764346"/>
          </a:xfrm>
          <a:custGeom>
            <a:avLst/>
            <a:gdLst/>
            <a:ahLst/>
            <a:cxnLst/>
            <a:rect l="l" t="t" r="r" b="b"/>
            <a:pathLst>
              <a:path w="1473409" h="1764346">
                <a:moveTo>
                  <a:pt x="0" y="0"/>
                </a:moveTo>
                <a:lnTo>
                  <a:pt x="1473409" y="0"/>
                </a:lnTo>
                <a:lnTo>
                  <a:pt x="1473409" y="1764346"/>
                </a:lnTo>
                <a:lnTo>
                  <a:pt x="0" y="176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88320" y="7336156"/>
            <a:ext cx="1842905" cy="888604"/>
          </a:xfrm>
          <a:custGeom>
            <a:avLst/>
            <a:gdLst/>
            <a:ahLst/>
            <a:cxnLst/>
            <a:rect l="l" t="t" r="r" b="b"/>
            <a:pathLst>
              <a:path w="1842905" h="888604">
                <a:moveTo>
                  <a:pt x="0" y="0"/>
                </a:moveTo>
                <a:lnTo>
                  <a:pt x="1842904" y="0"/>
                </a:lnTo>
                <a:lnTo>
                  <a:pt x="1842904" y="888604"/>
                </a:lnTo>
                <a:lnTo>
                  <a:pt x="0" y="888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576677" y="6966614"/>
            <a:ext cx="1613052" cy="1422174"/>
          </a:xfrm>
          <a:custGeom>
            <a:avLst/>
            <a:gdLst/>
            <a:ahLst/>
            <a:cxnLst/>
            <a:rect l="l" t="t" r="r" b="b"/>
            <a:pathLst>
              <a:path w="1613052" h="1422174">
                <a:moveTo>
                  <a:pt x="0" y="0"/>
                </a:moveTo>
                <a:lnTo>
                  <a:pt x="1613053" y="0"/>
                </a:lnTo>
                <a:lnTo>
                  <a:pt x="1613053" y="1422174"/>
                </a:lnTo>
                <a:lnTo>
                  <a:pt x="0" y="1422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65623" y="3379154"/>
            <a:ext cx="1688298" cy="1670663"/>
          </a:xfrm>
          <a:custGeom>
            <a:avLst/>
            <a:gdLst/>
            <a:ahLst/>
            <a:cxnLst/>
            <a:rect l="l" t="t" r="r" b="b"/>
            <a:pathLst>
              <a:path w="1688298" h="1670663">
                <a:moveTo>
                  <a:pt x="0" y="0"/>
                </a:moveTo>
                <a:lnTo>
                  <a:pt x="1688298" y="0"/>
                </a:lnTo>
                <a:lnTo>
                  <a:pt x="1688298" y="1670664"/>
                </a:lnTo>
                <a:lnTo>
                  <a:pt x="0" y="1670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223271" y="3021157"/>
            <a:ext cx="4913431" cy="952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8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BUSINESSES AND E-COMMERCE PLATFORMS</a:t>
            </a:r>
            <a:endParaRPr lang="en-US" sz="2800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23271" y="6498944"/>
            <a:ext cx="3870752" cy="4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8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CONSUMERS</a:t>
            </a:r>
            <a:endParaRPr lang="en-US" sz="2800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223270" y="4010816"/>
            <a:ext cx="4928026" cy="21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 Development &amp; Quality Control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Customer Experience Opti</a:t>
            </a:r>
            <a:r>
              <a:rPr lang="en-US" sz="23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mization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Marketing &amp; Advertising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96133" y="4065191"/>
            <a:ext cx="5253653" cy="1269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Improvement in Analytical Tools &amp; Techniques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Research Contributions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23270" y="7054333"/>
            <a:ext cx="4913432" cy="83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Enhanced Decision-Making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User Experience</a:t>
            </a:r>
            <a:endParaRPr lang="en-US" sz="2399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98361" y="7474386"/>
            <a:ext cx="5307227" cy="833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2399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rand Reputation Management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99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Supplier Adjustments</a:t>
            </a:r>
          </a:p>
        </p:txBody>
      </p:sp>
      <p:sp>
        <p:nvSpPr>
          <p:cNvPr id="24" name="AutoShape 24"/>
          <p:cNvSpPr/>
          <p:nvPr/>
        </p:nvSpPr>
        <p:spPr>
          <a:xfrm flipH="1">
            <a:off x="-325896" y="3883153"/>
            <a:ext cx="1522812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>
            <a:off x="10383203" y="643823"/>
            <a:ext cx="799978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H="1">
            <a:off x="2283233" y="9450588"/>
            <a:ext cx="7973432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H="1">
            <a:off x="17923671" y="7200526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H="1">
            <a:off x="16028232" y="8763269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flipH="1">
            <a:off x="15982512" y="8705207"/>
            <a:ext cx="184951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3823674-7868-C8DC-17DC-C857458DCAE9}"/>
              </a:ext>
            </a:extLst>
          </p:cNvPr>
          <p:cNvSpPr txBox="1"/>
          <p:nvPr/>
        </p:nvSpPr>
        <p:spPr>
          <a:xfrm>
            <a:off x="1196916" y="936385"/>
            <a:ext cx="8115300" cy="1749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IMPLICATIONS</a:t>
            </a:r>
          </a:p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50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 STAKEHOLDERS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E38B98A-2949-5B9E-A3FF-626C8875514F}"/>
              </a:ext>
            </a:extLst>
          </p:cNvPr>
          <p:cNvSpPr txBox="1"/>
          <p:nvPr/>
        </p:nvSpPr>
        <p:spPr>
          <a:xfrm>
            <a:off x="12105117" y="3021157"/>
            <a:ext cx="4913431" cy="952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8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SCIENTISTS AND ANALYSTS</a:t>
            </a:r>
            <a:endParaRPr lang="en-US" sz="2800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69ADCDB3-501C-6BDD-284B-C5AD2569D15A}"/>
              </a:ext>
            </a:extLst>
          </p:cNvPr>
          <p:cNvSpPr txBox="1"/>
          <p:nvPr/>
        </p:nvSpPr>
        <p:spPr>
          <a:xfrm>
            <a:off x="12160428" y="6481878"/>
            <a:ext cx="5671595" cy="9525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PRODUCT MANUFACTURERS AND SUPPLIERS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583B6-9101-0C14-C7D5-E923ED59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C57366-A248-F015-3A08-783C56DD6C54}"/>
              </a:ext>
            </a:extLst>
          </p:cNvPr>
          <p:cNvSpPr/>
          <p:nvPr/>
        </p:nvSpPr>
        <p:spPr>
          <a:xfrm>
            <a:off x="601887" y="3380658"/>
            <a:ext cx="5426411" cy="2765405"/>
          </a:xfrm>
          <a:custGeom>
            <a:avLst/>
            <a:gdLst/>
            <a:ahLst/>
            <a:cxnLst/>
            <a:rect l="l" t="t" r="r" b="b"/>
            <a:pathLst>
              <a:path w="5426411" h="2765405">
                <a:moveTo>
                  <a:pt x="0" y="0"/>
                </a:moveTo>
                <a:lnTo>
                  <a:pt x="5426411" y="0"/>
                </a:lnTo>
                <a:lnTo>
                  <a:pt x="5426411" y="2765405"/>
                </a:lnTo>
                <a:lnTo>
                  <a:pt x="0" y="276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6B160FF-EFFF-8F57-4F02-3813F41FB6C0}"/>
              </a:ext>
            </a:extLst>
          </p:cNvPr>
          <p:cNvSpPr/>
          <p:nvPr/>
        </p:nvSpPr>
        <p:spPr>
          <a:xfrm>
            <a:off x="6518209" y="3380658"/>
            <a:ext cx="5426411" cy="2765405"/>
          </a:xfrm>
          <a:custGeom>
            <a:avLst/>
            <a:gdLst/>
            <a:ahLst/>
            <a:cxnLst/>
            <a:rect l="l" t="t" r="r" b="b"/>
            <a:pathLst>
              <a:path w="5426411" h="2765405">
                <a:moveTo>
                  <a:pt x="0" y="0"/>
                </a:moveTo>
                <a:lnTo>
                  <a:pt x="5426412" y="0"/>
                </a:lnTo>
                <a:lnTo>
                  <a:pt x="5426412" y="2765405"/>
                </a:lnTo>
                <a:lnTo>
                  <a:pt x="0" y="276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26EF787-2D81-20BF-3A1D-5B8326955B51}"/>
              </a:ext>
            </a:extLst>
          </p:cNvPr>
          <p:cNvSpPr/>
          <p:nvPr/>
        </p:nvSpPr>
        <p:spPr>
          <a:xfrm>
            <a:off x="12434531" y="3380658"/>
            <a:ext cx="5426411" cy="2765405"/>
          </a:xfrm>
          <a:custGeom>
            <a:avLst/>
            <a:gdLst/>
            <a:ahLst/>
            <a:cxnLst/>
            <a:rect l="l" t="t" r="r" b="b"/>
            <a:pathLst>
              <a:path w="5426411" h="2765405">
                <a:moveTo>
                  <a:pt x="0" y="0"/>
                </a:moveTo>
                <a:lnTo>
                  <a:pt x="5426412" y="0"/>
                </a:lnTo>
                <a:lnTo>
                  <a:pt x="5426412" y="2765405"/>
                </a:lnTo>
                <a:lnTo>
                  <a:pt x="0" y="276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1A096A5-432D-2DBE-BC1F-AF32011BC92E}"/>
              </a:ext>
            </a:extLst>
          </p:cNvPr>
          <p:cNvSpPr/>
          <p:nvPr/>
        </p:nvSpPr>
        <p:spPr>
          <a:xfrm flipH="1">
            <a:off x="0" y="4439941"/>
            <a:ext cx="19877752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24DE36A-59BF-0C71-EB4F-ED8E1B92487B}"/>
              </a:ext>
            </a:extLst>
          </p:cNvPr>
          <p:cNvSpPr/>
          <p:nvPr/>
        </p:nvSpPr>
        <p:spPr>
          <a:xfrm flipH="1">
            <a:off x="17846655" y="32298"/>
            <a:ext cx="0" cy="1315041"/>
          </a:xfrm>
          <a:prstGeom prst="line">
            <a:avLst/>
          </a:prstGeom>
          <a:ln w="2857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ABE6AEC-C4C3-B66F-54FF-885B0C5666AE}"/>
              </a:ext>
            </a:extLst>
          </p:cNvPr>
          <p:cNvSpPr/>
          <p:nvPr/>
        </p:nvSpPr>
        <p:spPr>
          <a:xfrm flipH="1">
            <a:off x="16210815" y="1381008"/>
            <a:ext cx="0" cy="1315041"/>
          </a:xfrm>
          <a:prstGeom prst="line">
            <a:avLst/>
          </a:prstGeom>
          <a:ln w="2857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5FF140E0-F93C-021A-5EE8-58788F4669C8}"/>
              </a:ext>
            </a:extLst>
          </p:cNvPr>
          <p:cNvSpPr/>
          <p:nvPr/>
        </p:nvSpPr>
        <p:spPr>
          <a:xfrm flipH="1">
            <a:off x="16171357" y="1330898"/>
            <a:ext cx="1596208" cy="0"/>
          </a:xfrm>
          <a:prstGeom prst="line">
            <a:avLst/>
          </a:prstGeom>
          <a:ln w="28575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CC8D57C-7D2C-8A7A-E24A-C32599A831E6}"/>
              </a:ext>
            </a:extLst>
          </p:cNvPr>
          <p:cNvSpPr/>
          <p:nvPr/>
        </p:nvSpPr>
        <p:spPr>
          <a:xfrm>
            <a:off x="8415769" y="3624294"/>
            <a:ext cx="1631292" cy="1631292"/>
          </a:xfrm>
          <a:custGeom>
            <a:avLst/>
            <a:gdLst/>
            <a:ahLst/>
            <a:cxnLst/>
            <a:rect l="l" t="t" r="r" b="b"/>
            <a:pathLst>
              <a:path w="1631292" h="1631292">
                <a:moveTo>
                  <a:pt x="0" y="0"/>
                </a:moveTo>
                <a:lnTo>
                  <a:pt x="1631292" y="0"/>
                </a:lnTo>
                <a:lnTo>
                  <a:pt x="1631292" y="1631293"/>
                </a:lnTo>
                <a:lnTo>
                  <a:pt x="0" y="1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933C67F-52FB-6A59-6EB4-69BB20FD614B}"/>
              </a:ext>
            </a:extLst>
          </p:cNvPr>
          <p:cNvSpPr/>
          <p:nvPr/>
        </p:nvSpPr>
        <p:spPr>
          <a:xfrm>
            <a:off x="14335396" y="3624294"/>
            <a:ext cx="1394013" cy="1631292"/>
          </a:xfrm>
          <a:custGeom>
            <a:avLst/>
            <a:gdLst/>
            <a:ahLst/>
            <a:cxnLst/>
            <a:rect l="l" t="t" r="r" b="b"/>
            <a:pathLst>
              <a:path w="1394013" h="1631292">
                <a:moveTo>
                  <a:pt x="0" y="0"/>
                </a:moveTo>
                <a:lnTo>
                  <a:pt x="1394013" y="0"/>
                </a:lnTo>
                <a:lnTo>
                  <a:pt x="1394013" y="1631293"/>
                </a:lnTo>
                <a:lnTo>
                  <a:pt x="0" y="1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65EF995-948C-DCD7-938F-66178D1C1907}"/>
              </a:ext>
            </a:extLst>
          </p:cNvPr>
          <p:cNvSpPr/>
          <p:nvPr/>
        </p:nvSpPr>
        <p:spPr>
          <a:xfrm>
            <a:off x="2414569" y="3624294"/>
            <a:ext cx="1239782" cy="1631292"/>
          </a:xfrm>
          <a:custGeom>
            <a:avLst/>
            <a:gdLst/>
            <a:ahLst/>
            <a:cxnLst/>
            <a:rect l="l" t="t" r="r" b="b"/>
            <a:pathLst>
              <a:path w="1239782" h="1631292">
                <a:moveTo>
                  <a:pt x="0" y="0"/>
                </a:moveTo>
                <a:lnTo>
                  <a:pt x="1239782" y="0"/>
                </a:lnTo>
                <a:lnTo>
                  <a:pt x="1239782" y="1631293"/>
                </a:lnTo>
                <a:lnTo>
                  <a:pt x="0" y="1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6442D5E-4EF4-EB8D-FF1E-4277DC704AA9}"/>
              </a:ext>
            </a:extLst>
          </p:cNvPr>
          <p:cNvSpPr txBox="1"/>
          <p:nvPr/>
        </p:nvSpPr>
        <p:spPr>
          <a:xfrm>
            <a:off x="1028700" y="7089397"/>
            <a:ext cx="45727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ETHICAL</a:t>
            </a:r>
            <a:endParaRPr lang="en-US" sz="3200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4BE524A-F50B-1B14-EBA2-3B395C53FC7B}"/>
              </a:ext>
            </a:extLst>
          </p:cNvPr>
          <p:cNvSpPr txBox="1"/>
          <p:nvPr/>
        </p:nvSpPr>
        <p:spPr>
          <a:xfrm>
            <a:off x="6945022" y="7061309"/>
            <a:ext cx="45727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LEGAL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F3C4B85-2681-540D-7EE2-E2D9D0DAAE96}"/>
              </a:ext>
            </a:extLst>
          </p:cNvPr>
          <p:cNvSpPr txBox="1"/>
          <p:nvPr/>
        </p:nvSpPr>
        <p:spPr>
          <a:xfrm>
            <a:off x="12861344" y="7089397"/>
            <a:ext cx="45727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SOCIETAL</a:t>
            </a:r>
            <a:endParaRPr lang="en-US" sz="3200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D957E65-4E38-C3B7-E553-F206DF543AD2}"/>
              </a:ext>
            </a:extLst>
          </p:cNvPr>
          <p:cNvSpPr txBox="1"/>
          <p:nvPr/>
        </p:nvSpPr>
        <p:spPr>
          <a:xfrm>
            <a:off x="1028700" y="7694255"/>
            <a:ext cx="52197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Bias in Sentiment Analysis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Transparency and Accountability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Privacy Concerns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Influence on Consumer Behavior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642CB53-A7B3-491E-09CC-885668626BD1}"/>
              </a:ext>
            </a:extLst>
          </p:cNvPr>
          <p:cNvSpPr txBox="1"/>
          <p:nvPr/>
        </p:nvSpPr>
        <p:spPr>
          <a:xfrm>
            <a:off x="6945021" y="7666167"/>
            <a:ext cx="542641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Ownership and Consent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Liability and Legal Claims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Misrepresentation and Consumer Protection</a:t>
            </a:r>
            <a:endParaRPr lang="en-US" sz="25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1DF2D14-0316-E2C5-2990-38F73E46022C}"/>
              </a:ext>
            </a:extLst>
          </p:cNvPr>
          <p:cNvSpPr txBox="1"/>
          <p:nvPr/>
        </p:nvSpPr>
        <p:spPr>
          <a:xfrm>
            <a:off x="12861344" y="7694255"/>
            <a:ext cx="52197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Consumer Trust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 on Small Businesses and Local Sellers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Responsibility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Psychological Impact on Consumers</a:t>
            </a:r>
            <a:endParaRPr lang="en-US" sz="25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20947D8-90D1-5244-3EB8-1BF4D59509C0}"/>
              </a:ext>
            </a:extLst>
          </p:cNvPr>
          <p:cNvSpPr txBox="1"/>
          <p:nvPr/>
        </p:nvSpPr>
        <p:spPr>
          <a:xfrm>
            <a:off x="1028700" y="875614"/>
            <a:ext cx="9159940" cy="1820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4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ETHICAL, LEGAL, SOCIETAL </a:t>
            </a: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99938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84923"/>
            <a:ext cx="7551290" cy="3848285"/>
          </a:xfrm>
          <a:custGeom>
            <a:avLst/>
            <a:gdLst/>
            <a:ahLst/>
            <a:cxnLst/>
            <a:rect l="l" t="t" r="r" b="b"/>
            <a:pathLst>
              <a:path w="7551290" h="3848285">
                <a:moveTo>
                  <a:pt x="0" y="0"/>
                </a:moveTo>
                <a:lnTo>
                  <a:pt x="7551290" y="0"/>
                </a:lnTo>
                <a:lnTo>
                  <a:pt x="7551290" y="3848286"/>
                </a:lnTo>
                <a:lnTo>
                  <a:pt x="0" y="384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>
            <a:off x="17998814" y="7200526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847830" y="6464602"/>
            <a:ext cx="0" cy="1853745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7771873" y="4662811"/>
            <a:ext cx="0" cy="1853745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4874459" y="2809066"/>
            <a:ext cx="0" cy="1853745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16103375" y="8763269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237200" y="4918471"/>
            <a:ext cx="3031246" cy="3031246"/>
          </a:xfrm>
          <a:custGeom>
            <a:avLst/>
            <a:gdLst/>
            <a:ahLst/>
            <a:cxnLst/>
            <a:rect l="l" t="t" r="r" b="b"/>
            <a:pathLst>
              <a:path w="3031246" h="3031246">
                <a:moveTo>
                  <a:pt x="0" y="0"/>
                </a:moveTo>
                <a:lnTo>
                  <a:pt x="3031246" y="0"/>
                </a:lnTo>
                <a:lnTo>
                  <a:pt x="3031246" y="3031246"/>
                </a:lnTo>
                <a:lnTo>
                  <a:pt x="0" y="303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5524139"/>
            <a:ext cx="1984836" cy="1984836"/>
          </a:xfrm>
          <a:custGeom>
            <a:avLst/>
            <a:gdLst/>
            <a:ahLst/>
            <a:cxnLst/>
            <a:rect l="l" t="t" r="r" b="b"/>
            <a:pathLst>
              <a:path w="1984836" h="1984836">
                <a:moveTo>
                  <a:pt x="0" y="0"/>
                </a:moveTo>
                <a:lnTo>
                  <a:pt x="1984836" y="0"/>
                </a:lnTo>
                <a:lnTo>
                  <a:pt x="1984836" y="1984836"/>
                </a:lnTo>
                <a:lnTo>
                  <a:pt x="0" y="198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47306" y="8318347"/>
            <a:ext cx="1616207" cy="1616207"/>
          </a:xfrm>
          <a:custGeom>
            <a:avLst/>
            <a:gdLst/>
            <a:ahLst/>
            <a:cxnLst/>
            <a:rect l="l" t="t" r="r" b="b"/>
            <a:pathLst>
              <a:path w="1616207" h="1616207">
                <a:moveTo>
                  <a:pt x="0" y="0"/>
                </a:moveTo>
                <a:lnTo>
                  <a:pt x="1616206" y="0"/>
                </a:lnTo>
                <a:lnTo>
                  <a:pt x="1616206" y="1616207"/>
                </a:lnTo>
                <a:lnTo>
                  <a:pt x="0" y="1616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H="1" flipV="1">
            <a:off x="2449728" y="6386469"/>
            <a:ext cx="4180945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4855409" y="4601716"/>
            <a:ext cx="2897414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16057655" y="8705207"/>
            <a:ext cx="184951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940131" y="5143500"/>
            <a:ext cx="1728857" cy="2237345"/>
          </a:xfrm>
          <a:custGeom>
            <a:avLst/>
            <a:gdLst/>
            <a:ahLst/>
            <a:cxnLst/>
            <a:rect l="l" t="t" r="r" b="b"/>
            <a:pathLst>
              <a:path w="1728857" h="2237345">
                <a:moveTo>
                  <a:pt x="0" y="0"/>
                </a:moveTo>
                <a:lnTo>
                  <a:pt x="1728857" y="0"/>
                </a:lnTo>
                <a:lnTo>
                  <a:pt x="1728857" y="2237345"/>
                </a:lnTo>
                <a:lnTo>
                  <a:pt x="0" y="2237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38147" y="5666483"/>
            <a:ext cx="727841" cy="1439973"/>
          </a:xfrm>
          <a:custGeom>
            <a:avLst/>
            <a:gdLst/>
            <a:ahLst/>
            <a:cxnLst/>
            <a:rect l="l" t="t" r="r" b="b"/>
            <a:pathLst>
              <a:path w="727841" h="1439973">
                <a:moveTo>
                  <a:pt x="0" y="0"/>
                </a:moveTo>
                <a:lnTo>
                  <a:pt x="727842" y="0"/>
                </a:lnTo>
                <a:lnTo>
                  <a:pt x="727842" y="1439973"/>
                </a:lnTo>
                <a:lnTo>
                  <a:pt x="0" y="143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300250" y="8515453"/>
            <a:ext cx="1110319" cy="1065906"/>
          </a:xfrm>
          <a:custGeom>
            <a:avLst/>
            <a:gdLst/>
            <a:ahLst/>
            <a:cxnLst/>
            <a:rect l="l" t="t" r="r" b="b"/>
            <a:pathLst>
              <a:path w="1110319" h="1065906">
                <a:moveTo>
                  <a:pt x="0" y="0"/>
                </a:moveTo>
                <a:lnTo>
                  <a:pt x="1110319" y="0"/>
                </a:lnTo>
                <a:lnTo>
                  <a:pt x="1110319" y="1065907"/>
                </a:lnTo>
                <a:lnTo>
                  <a:pt x="0" y="1065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053525" y="1047750"/>
            <a:ext cx="3641868" cy="2853900"/>
          </a:xfrm>
          <a:custGeom>
            <a:avLst/>
            <a:gdLst/>
            <a:ahLst/>
            <a:cxnLst/>
            <a:rect l="l" t="t" r="r" b="b"/>
            <a:pathLst>
              <a:path w="3641868" h="2853900">
                <a:moveTo>
                  <a:pt x="0" y="0"/>
                </a:moveTo>
                <a:lnTo>
                  <a:pt x="3641868" y="0"/>
                </a:lnTo>
                <a:lnTo>
                  <a:pt x="3641868" y="2853900"/>
                </a:lnTo>
                <a:lnTo>
                  <a:pt x="0" y="2853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742239" y="1209675"/>
            <a:ext cx="7256573" cy="869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5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TRACTABLE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239" y="2564865"/>
            <a:ext cx="7256572" cy="6502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dataset contains over 34,000 consumer reviews for various Amazon products. The data is provided by </a:t>
            </a:r>
            <a:r>
              <a:rPr lang="en-US" sz="2800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Datafiniti’s</a:t>
            </a:r>
            <a:r>
              <a:rPr lang="en-US" sz="2800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Product Database.</a:t>
            </a: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sz="2800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Storage and Format:</a:t>
            </a: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sz="2800" b="1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Structured in a CSV file format</a:t>
            </a:r>
          </a:p>
          <a:p>
            <a:pPr marL="8001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Column Names: id, </a:t>
            </a:r>
            <a:r>
              <a:rPr lang="en-US" sz="2800" b="1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reviews.text</a:t>
            </a: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800" b="1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reviews.rating</a:t>
            </a: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800" b="1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reviews.date</a:t>
            </a: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800" b="1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product_name</a:t>
            </a: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</a:t>
            </a:r>
            <a:r>
              <a:rPr lang="en-US" sz="2800" b="1" u="none" strike="noStrike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product_category</a:t>
            </a:r>
            <a:r>
              <a:rPr lang="en-US" sz="2800" b="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manufacturer, …</a:t>
            </a:r>
          </a:p>
          <a:p>
            <a:pPr marL="8001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</a:t>
            </a:r>
            <a:r>
              <a:rPr lang="en-US" sz="2800" b="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Types: Both categorical and numerical.</a:t>
            </a:r>
            <a:endParaRPr lang="en-US" sz="2800" b="1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5933" y="6128590"/>
            <a:ext cx="7211243" cy="3674991"/>
          </a:xfrm>
          <a:custGeom>
            <a:avLst/>
            <a:gdLst/>
            <a:ahLst/>
            <a:cxnLst/>
            <a:rect l="l" t="t" r="r" b="b"/>
            <a:pathLst>
              <a:path w="7211243" h="3674991">
                <a:moveTo>
                  <a:pt x="0" y="0"/>
                </a:moveTo>
                <a:lnTo>
                  <a:pt x="7211243" y="0"/>
                </a:lnTo>
                <a:lnTo>
                  <a:pt x="7211243" y="3674990"/>
                </a:lnTo>
                <a:lnTo>
                  <a:pt x="0" y="367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>
            <a:off x="16489366" y="3516823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3473682" y="2445808"/>
            <a:ext cx="0" cy="1044373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H="1">
            <a:off x="14593927" y="5079566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863053" y="899678"/>
            <a:ext cx="3031246" cy="3031246"/>
          </a:xfrm>
          <a:custGeom>
            <a:avLst/>
            <a:gdLst/>
            <a:ahLst/>
            <a:cxnLst/>
            <a:rect l="l" t="t" r="r" b="b"/>
            <a:pathLst>
              <a:path w="3031246" h="3031246">
                <a:moveTo>
                  <a:pt x="0" y="0"/>
                </a:moveTo>
                <a:lnTo>
                  <a:pt x="3031246" y="0"/>
                </a:lnTo>
                <a:lnTo>
                  <a:pt x="3031246" y="3031246"/>
                </a:lnTo>
                <a:lnTo>
                  <a:pt x="0" y="3031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54552" y="2415301"/>
            <a:ext cx="1984836" cy="1984836"/>
          </a:xfrm>
          <a:custGeom>
            <a:avLst/>
            <a:gdLst/>
            <a:ahLst/>
            <a:cxnLst/>
            <a:rect l="l" t="t" r="r" b="b"/>
            <a:pathLst>
              <a:path w="1984836" h="1984836">
                <a:moveTo>
                  <a:pt x="0" y="0"/>
                </a:moveTo>
                <a:lnTo>
                  <a:pt x="1984837" y="0"/>
                </a:lnTo>
                <a:lnTo>
                  <a:pt x="1984837" y="1984836"/>
                </a:lnTo>
                <a:lnTo>
                  <a:pt x="0" y="1984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634375" y="1009650"/>
            <a:ext cx="1526702" cy="2306830"/>
          </a:xfrm>
          <a:custGeom>
            <a:avLst/>
            <a:gdLst/>
            <a:ahLst/>
            <a:cxnLst/>
            <a:rect l="l" t="t" r="r" b="b"/>
            <a:pathLst>
              <a:path w="1526702" h="2306830">
                <a:moveTo>
                  <a:pt x="0" y="0"/>
                </a:moveTo>
                <a:lnTo>
                  <a:pt x="1526702" y="0"/>
                </a:lnTo>
                <a:lnTo>
                  <a:pt x="1526702" y="2306830"/>
                </a:lnTo>
                <a:lnTo>
                  <a:pt x="0" y="230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42447" y="6603297"/>
            <a:ext cx="4136590" cy="2293927"/>
          </a:xfrm>
          <a:custGeom>
            <a:avLst/>
            <a:gdLst/>
            <a:ahLst/>
            <a:cxnLst/>
            <a:rect l="l" t="t" r="r" b="b"/>
            <a:pathLst>
              <a:path w="4136590" h="2293927">
                <a:moveTo>
                  <a:pt x="0" y="0"/>
                </a:moveTo>
                <a:lnTo>
                  <a:pt x="4136589" y="0"/>
                </a:lnTo>
                <a:lnTo>
                  <a:pt x="4136589" y="2293927"/>
                </a:lnTo>
                <a:lnTo>
                  <a:pt x="0" y="2293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>
            <a:off x="13426057" y="2367676"/>
            <a:ext cx="184951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H="1">
            <a:off x="14548207" y="5021504"/>
            <a:ext cx="184951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11547964" y="3452081"/>
            <a:ext cx="184951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14681" y="2774526"/>
            <a:ext cx="1340779" cy="1045807"/>
          </a:xfrm>
          <a:custGeom>
            <a:avLst/>
            <a:gdLst/>
            <a:ahLst/>
            <a:cxnLst/>
            <a:rect l="l" t="t" r="r" b="b"/>
            <a:pathLst>
              <a:path w="1340779" h="1045807">
                <a:moveTo>
                  <a:pt x="0" y="0"/>
                </a:moveTo>
                <a:lnTo>
                  <a:pt x="1340779" y="0"/>
                </a:lnTo>
                <a:lnTo>
                  <a:pt x="1340779" y="1045808"/>
                </a:lnTo>
                <a:lnTo>
                  <a:pt x="0" y="104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77865" y="1475501"/>
            <a:ext cx="8836815" cy="922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RETRIEVAL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7865" y="3407719"/>
            <a:ext cx="7324435" cy="476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Source: Kaggle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Amazon Customer Reviews Dataset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r>
              <a:rPr lang="en-US" sz="3600" b="1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Selection Process</a:t>
            </a:r>
          </a:p>
          <a:p>
            <a:pPr lvl="0" algn="l">
              <a:lnSpc>
                <a:spcPts val="3359"/>
              </a:lnSpc>
              <a:spcBef>
                <a:spcPct val="0"/>
              </a:spcBef>
            </a:pPr>
            <a:endParaRPr lang="en-US" sz="3600" b="1" u="none" strike="noStrik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57200" lvl="0" indent="-457200" algn="l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Availability of Relevant Attributes</a:t>
            </a:r>
          </a:p>
          <a:p>
            <a:pPr marL="457200" lvl="0" indent="-457200" algn="l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en-US" sz="2800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Completeness and Quality of Data</a:t>
            </a:r>
          </a:p>
          <a:p>
            <a:pPr marL="457200" lvl="0" indent="-457200" algn="l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Time Frame of Reviews</a:t>
            </a:r>
          </a:p>
          <a:p>
            <a:pPr marL="457200" lvl="0" indent="-457200" algn="l">
              <a:lnSpc>
                <a:spcPts val="3359"/>
              </a:lnSpc>
              <a:spcBef>
                <a:spcPct val="0"/>
              </a:spcBef>
              <a:buAutoNum type="arabicPeriod"/>
            </a:pPr>
            <a:r>
              <a:rPr lang="en-US" sz="2800" u="none" strike="noStrike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Variety of Product Categories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0216" y="1028700"/>
            <a:ext cx="5439888" cy="1820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CLEANING</a:t>
            </a:r>
            <a:endParaRPr lang="en-US" sz="6999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02176" y="1028700"/>
            <a:ext cx="8526478" cy="1820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6999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TEXT PREPROCESSING</a:t>
            </a:r>
            <a:endParaRPr lang="en-US" sz="6999" u="none" strike="noStrike" dirty="0">
              <a:solidFill>
                <a:srgbClr val="FF99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AutoShape 4"/>
          <p:cNvSpPr/>
          <p:nvPr/>
        </p:nvSpPr>
        <p:spPr>
          <a:xfrm flipH="1">
            <a:off x="5101110" y="8145633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19257" y="2851645"/>
            <a:ext cx="6406655" cy="6406655"/>
          </a:xfrm>
          <a:custGeom>
            <a:avLst/>
            <a:gdLst/>
            <a:ahLst/>
            <a:cxnLst/>
            <a:rect l="l" t="t" r="r" b="b"/>
            <a:pathLst>
              <a:path w="6406655" h="6406655">
                <a:moveTo>
                  <a:pt x="0" y="0"/>
                </a:moveTo>
                <a:lnTo>
                  <a:pt x="6406655" y="0"/>
                </a:lnTo>
                <a:lnTo>
                  <a:pt x="6406655" y="6406655"/>
                </a:lnTo>
                <a:lnTo>
                  <a:pt x="0" y="640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62088" y="2851645"/>
            <a:ext cx="6406655" cy="6406655"/>
          </a:xfrm>
          <a:custGeom>
            <a:avLst/>
            <a:gdLst/>
            <a:ahLst/>
            <a:cxnLst/>
            <a:rect l="l" t="t" r="r" b="b"/>
            <a:pathLst>
              <a:path w="6406655" h="6406655">
                <a:moveTo>
                  <a:pt x="0" y="0"/>
                </a:moveTo>
                <a:lnTo>
                  <a:pt x="6406655" y="0"/>
                </a:lnTo>
                <a:lnTo>
                  <a:pt x="6406655" y="6406655"/>
                </a:lnTo>
                <a:lnTo>
                  <a:pt x="0" y="640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72734" y="3115050"/>
            <a:ext cx="1385364" cy="1385364"/>
          </a:xfrm>
          <a:custGeom>
            <a:avLst/>
            <a:gdLst/>
            <a:ahLst/>
            <a:cxnLst/>
            <a:rect l="l" t="t" r="r" b="b"/>
            <a:pathLst>
              <a:path w="1385364" h="1385364">
                <a:moveTo>
                  <a:pt x="0" y="0"/>
                </a:moveTo>
                <a:lnTo>
                  <a:pt x="1385364" y="0"/>
                </a:lnTo>
                <a:lnTo>
                  <a:pt x="1385364" y="1385364"/>
                </a:lnTo>
                <a:lnTo>
                  <a:pt x="0" y="1385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254365" y="3115050"/>
            <a:ext cx="1731591" cy="1385364"/>
          </a:xfrm>
          <a:custGeom>
            <a:avLst/>
            <a:gdLst/>
            <a:ahLst/>
            <a:cxnLst/>
            <a:rect l="l" t="t" r="r" b="b"/>
            <a:pathLst>
              <a:path w="1731591" h="1385364">
                <a:moveTo>
                  <a:pt x="0" y="0"/>
                </a:moveTo>
                <a:lnTo>
                  <a:pt x="1731590" y="0"/>
                </a:lnTo>
                <a:lnTo>
                  <a:pt x="1731590" y="1385364"/>
                </a:lnTo>
                <a:lnTo>
                  <a:pt x="0" y="1385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08948" y="4890939"/>
            <a:ext cx="5113023" cy="302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Keep only the necessary columns</a:t>
            </a:r>
          </a:p>
          <a:p>
            <a:pPr marL="8001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reviews.text</a:t>
            </a: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reviews.rating</a:t>
            </a:r>
            <a:endParaRPr lang="en-US" sz="2400" dirty="0">
              <a:solidFill>
                <a:srgbClr val="232F3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Drop rows with missing values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Convert </a:t>
            </a:r>
            <a:r>
              <a:rPr lang="en-US" sz="2400" dirty="0" err="1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reviews.rating</a:t>
            </a: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 to integer type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32F3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trike="noStrike" dirty="0">
              <a:solidFill>
                <a:srgbClr val="232F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19810" y="4881414"/>
            <a:ext cx="4900761" cy="215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Convert text to lowercase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Remove special characters and digits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Remove single characters</a:t>
            </a:r>
          </a:p>
          <a:p>
            <a:pPr marL="342900" lvl="0" indent="-342900" algn="l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F3E"/>
                </a:solidFill>
                <a:latin typeface="Open Sans"/>
                <a:ea typeface="Open Sans"/>
                <a:cs typeface="Open Sans"/>
                <a:sym typeface="Open Sans"/>
              </a:rPr>
              <a:t>Remove multiple spaces 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15555860" y="1186515"/>
            <a:ext cx="852647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-3406318" y="9742383"/>
            <a:ext cx="8526478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15611046" y="1248483"/>
            <a:ext cx="0" cy="1523731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949315" y="746577"/>
            <a:ext cx="0" cy="211784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52525"/>
            <a:ext cx="14857394" cy="168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SENTIMENT ANALYSIS</a:t>
            </a:r>
          </a:p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Using </a:t>
            </a:r>
            <a:r>
              <a:rPr lang="en-US" sz="3600" dirty="0" err="1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TextBlob</a:t>
            </a:r>
            <a:endParaRPr lang="en-US" sz="3600" dirty="0">
              <a:solidFill>
                <a:schemeClr val="bg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1942933" y="624746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4F52C51-D044-9FBB-1D4A-2C57BBF0C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6" y="4542586"/>
            <a:ext cx="15884006" cy="29068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66449-3226-A726-618E-9ECED6FB0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0900759-A273-9BE3-D515-8DD5C38F2DA9}"/>
              </a:ext>
            </a:extLst>
          </p:cNvPr>
          <p:cNvSpPr/>
          <p:nvPr/>
        </p:nvSpPr>
        <p:spPr>
          <a:xfrm>
            <a:off x="16949315" y="746577"/>
            <a:ext cx="0" cy="2117846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BAA36B-0475-4C7A-B272-0C44461B945B}"/>
              </a:ext>
            </a:extLst>
          </p:cNvPr>
          <p:cNvSpPr txBox="1"/>
          <p:nvPr/>
        </p:nvSpPr>
        <p:spPr>
          <a:xfrm>
            <a:off x="1028700" y="1152525"/>
            <a:ext cx="1485739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500" dirty="0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EXPLORATORY DATA ANALYSIS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74BF546-2B9B-395F-EE6E-FDC7F59179A3}"/>
              </a:ext>
            </a:extLst>
          </p:cNvPr>
          <p:cNvSpPr/>
          <p:nvPr/>
        </p:nvSpPr>
        <p:spPr>
          <a:xfrm>
            <a:off x="17025719" y="765627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EAF10055-9E45-9127-7EC1-6FDCC6176494}"/>
              </a:ext>
            </a:extLst>
          </p:cNvPr>
          <p:cNvSpPr/>
          <p:nvPr/>
        </p:nvSpPr>
        <p:spPr>
          <a:xfrm>
            <a:off x="-1942933" y="6247469"/>
            <a:ext cx="2926779" cy="0"/>
          </a:xfrm>
          <a:prstGeom prst="line">
            <a:avLst/>
          </a:prstGeom>
          <a:ln w="38100" cap="flat">
            <a:solidFill>
              <a:srgbClr val="FFFFF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bar graph with different colored bars&#10;&#10;Description automatically generated">
            <a:extLst>
              <a:ext uri="{FF2B5EF4-FFF2-40B4-BE49-F238E27FC236}">
                <a16:creationId xmlns:a16="http://schemas.microsoft.com/office/drawing/2014/main" id="{0091B878-CC31-6581-2CE0-90BECB214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4" y="2864423"/>
            <a:ext cx="7683500" cy="5803900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D36CF27-BD2F-38EB-F94F-742B78BD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034" y="2864423"/>
            <a:ext cx="7815919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296</Words>
  <Application>Microsoft Macintosh PowerPoint</Application>
  <PresentationFormat>Custom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Open Sans</vt:lpstr>
      <vt:lpstr>Archivo Black</vt:lpstr>
      <vt:lpstr>Arial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Amazon Supply Chain Management Slides   </dc:title>
  <cp:lastModifiedBy>Nguyen, Selene</cp:lastModifiedBy>
  <cp:revision>3</cp:revision>
  <dcterms:created xsi:type="dcterms:W3CDTF">2006-08-16T00:00:00Z</dcterms:created>
  <dcterms:modified xsi:type="dcterms:W3CDTF">2024-10-01T03:47:37Z</dcterms:modified>
  <dc:identifier>DAGSMWXJd_k</dc:identifier>
</cp:coreProperties>
</file>